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ad660ae54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ad660ae54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ad660ae54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ad660ae54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ad660ae5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3ad660ae54_0_511:notes"/>
          <p:cNvSpPr/>
          <p:nvPr>
            <p:ph idx="2" type="sldImg"/>
          </p:nvPr>
        </p:nvSpPr>
        <p:spPr>
          <a:xfrm>
            <a:off x="451987" y="685800"/>
            <a:ext cx="595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ad660ae54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3ad660ae54_0_516:notes"/>
          <p:cNvSpPr/>
          <p:nvPr>
            <p:ph idx="2" type="sldImg"/>
          </p:nvPr>
        </p:nvSpPr>
        <p:spPr>
          <a:xfrm>
            <a:off x="451987" y="685800"/>
            <a:ext cx="595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ad660ae54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3ad660ae54_0_610:notes"/>
          <p:cNvSpPr/>
          <p:nvPr>
            <p:ph idx="2" type="sldImg"/>
          </p:nvPr>
        </p:nvSpPr>
        <p:spPr>
          <a:xfrm>
            <a:off x="451987" y="685800"/>
            <a:ext cx="595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ad660ae54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3ad660ae54_0_699:notes"/>
          <p:cNvSpPr/>
          <p:nvPr>
            <p:ph idx="2" type="sldImg"/>
          </p:nvPr>
        </p:nvSpPr>
        <p:spPr>
          <a:xfrm>
            <a:off x="451987" y="685800"/>
            <a:ext cx="595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ad660ae54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ad660ae54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ad660ae54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ad660ae54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ad660ae54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ad660ae54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ad660ae54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ad660ae54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ad660ae5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ad660ae5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ad660ae54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ad660ae54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ad660ae54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ad660ae54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ad660ae54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ad660ae54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ad660ae54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ad660ae54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ad660ae54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3ad660ae54_0_804:notes"/>
          <p:cNvSpPr/>
          <p:nvPr>
            <p:ph idx="2" type="sldImg"/>
          </p:nvPr>
        </p:nvSpPr>
        <p:spPr>
          <a:xfrm>
            <a:off x="451987" y="685800"/>
            <a:ext cx="595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ad660ae54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3ad660ae54_0_831:notes"/>
          <p:cNvSpPr/>
          <p:nvPr>
            <p:ph idx="2" type="sldImg"/>
          </p:nvPr>
        </p:nvSpPr>
        <p:spPr>
          <a:xfrm>
            <a:off x="451987" y="685800"/>
            <a:ext cx="595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ad660ae54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ad660ae54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ad660ae54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ad660ae54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ad660ae54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ad660ae54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ad660ae54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3ad660ae54_0_925:notes"/>
          <p:cNvSpPr/>
          <p:nvPr>
            <p:ph idx="2" type="sldImg"/>
          </p:nvPr>
        </p:nvSpPr>
        <p:spPr>
          <a:xfrm>
            <a:off x="451987" y="685800"/>
            <a:ext cx="595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ad660ae5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ad660ae5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ad660ae54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3ad660ae54_0_930:notes"/>
          <p:cNvSpPr/>
          <p:nvPr>
            <p:ph idx="2" type="sldImg"/>
          </p:nvPr>
        </p:nvSpPr>
        <p:spPr>
          <a:xfrm>
            <a:off x="451987" y="685800"/>
            <a:ext cx="595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ad660ae54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3ad660ae54_0_936:notes"/>
          <p:cNvSpPr/>
          <p:nvPr>
            <p:ph idx="2" type="sldImg"/>
          </p:nvPr>
        </p:nvSpPr>
        <p:spPr>
          <a:xfrm>
            <a:off x="451987" y="685800"/>
            <a:ext cx="595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ad660ae54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3ad660ae54_0_374:notes"/>
          <p:cNvSpPr/>
          <p:nvPr>
            <p:ph idx="2" type="sldImg"/>
          </p:nvPr>
        </p:nvSpPr>
        <p:spPr>
          <a:xfrm>
            <a:off x="685439" y="1143000"/>
            <a:ext cx="54870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ad660ae54_0_10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3ad660ae54_0_1025:notes"/>
          <p:cNvSpPr/>
          <p:nvPr>
            <p:ph idx="2" type="sldImg"/>
          </p:nvPr>
        </p:nvSpPr>
        <p:spPr>
          <a:xfrm>
            <a:off x="685439" y="1143000"/>
            <a:ext cx="54870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ad660ae54_0_10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3ad660ae54_0_1031:notes"/>
          <p:cNvSpPr/>
          <p:nvPr>
            <p:ph idx="2" type="sldImg"/>
          </p:nvPr>
        </p:nvSpPr>
        <p:spPr>
          <a:xfrm>
            <a:off x="685439" y="1143000"/>
            <a:ext cx="54870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ad660ae54_0_10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3ad660ae54_0_1064:notes"/>
          <p:cNvSpPr/>
          <p:nvPr>
            <p:ph idx="2" type="sldImg"/>
          </p:nvPr>
        </p:nvSpPr>
        <p:spPr>
          <a:xfrm>
            <a:off x="685439" y="1143000"/>
            <a:ext cx="54870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ad660ae54_0_10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3ad660ae54_0_1069:notes"/>
          <p:cNvSpPr/>
          <p:nvPr>
            <p:ph idx="2" type="sldImg"/>
          </p:nvPr>
        </p:nvSpPr>
        <p:spPr>
          <a:xfrm>
            <a:off x="685439" y="1143000"/>
            <a:ext cx="54870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ad660ae54_0_10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3ad660ae54_0_1074:notes"/>
          <p:cNvSpPr/>
          <p:nvPr>
            <p:ph idx="2" type="sldImg"/>
          </p:nvPr>
        </p:nvSpPr>
        <p:spPr>
          <a:xfrm>
            <a:off x="685439" y="1143000"/>
            <a:ext cx="54870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ad660ae54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ad660ae54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ad660ae54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ad660ae54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ad660ae54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ad660ae54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ad660ae54_0_1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ad660ae54_0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ad660ae54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ad660ae54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ad660ae54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ad660ae54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ad660ae54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ad660ae54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ad660ae54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ad660ae54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ad660ae54_0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ad660ae54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ad660ae54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ad660ae54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ad660ae5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ad660ae5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ad660ae5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ad660ae5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ad660ae5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ad660ae5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ad660ae54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ad660ae54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ad660ae54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ad660ae54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ad660ae5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ad660ae5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ad660ae5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ad660ae5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ad660ae54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ad660ae54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ad660ae54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ad660ae54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4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457204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rmAutofit/>
          </a:bodyPr>
          <a:lstStyle>
            <a:lvl1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298450" lvl="2" marL="1371600" rtl="0" algn="l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indent="-311150" lvl="5" marL="2743200" rtl="0" algn="l">
              <a:spcBef>
                <a:spcPts val="12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  <a:defRPr/>
            </a:lvl7pPr>
            <a:lvl8pPr indent="-330200" lvl="7" marL="36576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spcBef>
                <a:spcPts val="1200"/>
              </a:spcBef>
              <a:spcAft>
                <a:spcPts val="12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457204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2667004" y="4767268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7924811" y="4767268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035C75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035C75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035C75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035C75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035C75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035C75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035C75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035C75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035C7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ran.r-project.org/web/packages/datasauRus/vignettes/Datasaurus.html" TargetMode="External"/><Relationship Id="rId4" Type="http://schemas.openxmlformats.org/officeDocument/2006/relationships/image" Target="../media/image5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Relationship Id="rId7" Type="http://schemas.openxmlformats.org/officeDocument/2006/relationships/image" Target="../media/image51.png"/><Relationship Id="rId8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521900" y="2886226"/>
            <a:ext cx="8222100" cy="11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latin typeface="Arial"/>
                <a:ea typeface="Arial"/>
                <a:cs typeface="Arial"/>
                <a:sym typeface="Arial"/>
              </a:rPr>
              <a:t>HANDS ON SESSION MANIPULATING DATASETS </a:t>
            </a:r>
            <a:endParaRPr b="1" sz="5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1013450" y="1514477"/>
            <a:ext cx="67455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</a:rPr>
              <a:t>A GUIDED TOUR OF AI: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</a:rPr>
              <a:t>FROM FOUNDATIONS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</a:rPr>
              <a:t>TO LATEST APPLICATION</a:t>
            </a:r>
            <a:endParaRPr sz="3580">
              <a:solidFill>
                <a:schemeClr val="lt1"/>
              </a:solidFill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25" y="261525"/>
            <a:ext cx="1954275" cy="1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350" y="261524"/>
            <a:ext cx="2033851" cy="104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</a:t>
            </a:r>
            <a:r>
              <a:rPr lang="en-GB"/>
              <a:t>Workflow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75" y="784600"/>
            <a:ext cx="5721876" cy="40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Workflow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850" y="789200"/>
            <a:ext cx="6564724" cy="38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95541" y="19548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3600"/>
              <a:buFont typeface="Times New Roman"/>
              <a:buNone/>
            </a:pPr>
            <a:r>
              <a:rPr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Summarization</a:t>
            </a:r>
            <a:endParaRPr sz="36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46583" y="1317308"/>
            <a:ext cx="80385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rmAutofit lnSpcReduction="20000"/>
          </a:bodyPr>
          <a:lstStyle/>
          <a:p>
            <a:pPr indent="-234950" lvl="1" marL="2413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To identify the typical characteristics of data (i.e., to have an overall picture).</a:t>
            </a:r>
            <a:endParaRPr/>
          </a:p>
          <a:p>
            <a:pPr indent="-190500" lvl="8" marL="1892300" rtl="0" algn="just">
              <a:spcBef>
                <a:spcPts val="200"/>
              </a:spcBef>
              <a:spcAft>
                <a:spcPts val="0"/>
              </a:spcAft>
              <a:buSzPts val="900"/>
              <a:buFont typeface="Constantia"/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241300" rtl="0" algn="just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To identify which data should be treated as noise or outliers.</a:t>
            </a:r>
            <a:endParaRPr/>
          </a:p>
          <a:p>
            <a:pPr indent="-190500" lvl="8" marL="1892300" rtl="0" algn="just">
              <a:spcBef>
                <a:spcPts val="200"/>
              </a:spcBef>
              <a:spcAft>
                <a:spcPts val="0"/>
              </a:spcAft>
              <a:buSzPts val="900"/>
              <a:buFont typeface="Constantia"/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241300" rtl="0" algn="just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The data summarization techniques can be classified into two broad  categories:</a:t>
            </a:r>
            <a:endParaRPr/>
          </a:p>
          <a:p>
            <a:pPr indent="-190500" lvl="8" marL="1892300" rtl="0" algn="just">
              <a:spcBef>
                <a:spcPts val="200"/>
              </a:spcBef>
              <a:spcAft>
                <a:spcPts val="0"/>
              </a:spcAft>
              <a:buSzPts val="900"/>
              <a:buFont typeface="Constantia"/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3" marL="800100" rtl="0" algn="just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Measures of </a:t>
            </a:r>
            <a:r>
              <a:rPr b="1" lang="en-GB" sz="17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</a:t>
            </a:r>
            <a:endParaRPr/>
          </a:p>
          <a:p>
            <a:pPr indent="-254000" lvl="8" marL="1955800" rtl="0" algn="just">
              <a:spcBef>
                <a:spcPts val="200"/>
              </a:spcBef>
              <a:spcAft>
                <a:spcPts val="0"/>
              </a:spcAft>
              <a:buSzPts val="900"/>
              <a:buFont typeface="Constantia"/>
              <a:buNone/>
            </a:pPr>
            <a:r>
              <a:t/>
            </a:r>
            <a:endParaRPr b="1" sz="9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3" marL="800100" rtl="0" algn="just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Measures of </a:t>
            </a:r>
            <a:r>
              <a:rPr b="1" lang="en-GB" sz="17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dispersion</a:t>
            </a:r>
            <a:endParaRPr/>
          </a:p>
          <a:p>
            <a:pPr indent="-127000" lvl="1" marL="241300" rtl="0" algn="just">
              <a:spcBef>
                <a:spcPts val="400"/>
              </a:spcBef>
              <a:spcAft>
                <a:spcPts val="1200"/>
              </a:spcAft>
              <a:buClr>
                <a:schemeClr val="accent3"/>
              </a:buClr>
              <a:buSzPts val="1700"/>
              <a:buNone/>
            </a:pPr>
            <a:r>
              <a:t/>
            </a:r>
            <a:endParaRPr sz="1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57200" y="508198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ct val="100000"/>
              <a:buFont typeface="Times New Roman"/>
              <a:buNone/>
            </a:pPr>
            <a:r>
              <a:rPr b="1"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 of location</a:t>
            </a:r>
            <a:endParaRPr b="1" sz="36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472100" y="1188050"/>
            <a:ext cx="8229600" cy="3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Autofit/>
          </a:bodyPr>
          <a:lstStyle/>
          <a:p>
            <a:pPr indent="-234950" lvl="1" marL="2413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It is also alternatively called as </a:t>
            </a:r>
            <a:r>
              <a:rPr lang="en-GB" sz="18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measuring the central tendency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47650" lvl="2" marL="495300" rtl="0" algn="just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A function of the sample values that summarizes the location information into a single number is known as a measure of location. </a:t>
            </a:r>
            <a:endParaRPr/>
          </a:p>
          <a:p>
            <a:pPr indent="-190500" lvl="8" marL="1892300" rtl="0" algn="just">
              <a:spcBef>
                <a:spcPts val="200"/>
              </a:spcBef>
              <a:spcAft>
                <a:spcPts val="0"/>
              </a:spcAft>
              <a:buSzPts val="900"/>
              <a:buFont typeface="Constantia"/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241300" rtl="0" algn="just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The most popular measures of location are</a:t>
            </a:r>
            <a:endParaRPr/>
          </a:p>
          <a:p>
            <a:pPr indent="-311150" lvl="4" marL="1054100" rtl="0" algn="just">
              <a:spcBef>
                <a:spcPts val="300"/>
              </a:spcBef>
              <a:spcAft>
                <a:spcPts val="0"/>
              </a:spcAft>
              <a:buSzPts val="1500"/>
              <a:buChar char="○"/>
            </a:pPr>
            <a:r>
              <a:rPr lang="en-GB" sz="1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ean</a:t>
            </a:r>
            <a:endParaRPr/>
          </a:p>
          <a:p>
            <a:pPr indent="-311150" lvl="4" marL="1054100" rtl="0" algn="just">
              <a:spcBef>
                <a:spcPts val="300"/>
              </a:spcBef>
              <a:spcAft>
                <a:spcPts val="0"/>
              </a:spcAft>
              <a:buSzPts val="1500"/>
              <a:buChar char="○"/>
            </a:pPr>
            <a:r>
              <a:rPr lang="en-GB" sz="1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edian</a:t>
            </a:r>
            <a:endParaRPr/>
          </a:p>
          <a:p>
            <a:pPr indent="-311150" lvl="4" marL="1054100" rtl="0" algn="just">
              <a:spcBef>
                <a:spcPts val="300"/>
              </a:spcBef>
              <a:spcAft>
                <a:spcPts val="0"/>
              </a:spcAft>
              <a:buSzPts val="1500"/>
              <a:buChar char="○"/>
            </a:pPr>
            <a:r>
              <a:rPr lang="en-GB" sz="1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ode </a:t>
            </a:r>
            <a:endParaRPr/>
          </a:p>
          <a:p>
            <a:pPr indent="-311150" lvl="4" marL="1054100" rtl="0" algn="just">
              <a:spcBef>
                <a:spcPts val="300"/>
              </a:spcBef>
              <a:spcAft>
                <a:spcPts val="0"/>
              </a:spcAft>
              <a:buSzPts val="1500"/>
              <a:buChar char="○"/>
            </a:pPr>
            <a:r>
              <a:rPr lang="en-GB" sz="1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GB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uartile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457204" y="1070609"/>
            <a:ext cx="82296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rmAutofit lnSpcReduction="10000"/>
          </a:bodyPr>
          <a:lstStyle/>
          <a:p>
            <a:pPr indent="-234950" lvl="1" marL="2413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 measure are far too insufficient to understand data. </a:t>
            </a:r>
            <a:endParaRPr/>
          </a:p>
          <a:p>
            <a:pPr indent="-234950" lvl="1" marL="241300" rtl="0" algn="just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set of commonly used summary statistics for continuous data are those that measure the dispersion. </a:t>
            </a:r>
            <a:endParaRPr/>
          </a:p>
          <a:p>
            <a:pPr indent="-234950" lvl="1" marL="241300" rtl="0" algn="just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dispersion measures the extent of spread of observations in a sample.</a:t>
            </a:r>
            <a:endParaRPr/>
          </a:p>
          <a:p>
            <a:pPr indent="-165100" lvl="5" marL="1231900" rtl="0" algn="just"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241300" rtl="0" algn="just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Some important measure of dispersion are:</a:t>
            </a:r>
            <a:endParaRPr/>
          </a:p>
          <a:p>
            <a:pPr indent="-304800" lvl="3" marL="800100" rtl="0" algn="just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Range</a:t>
            </a:r>
            <a:endParaRPr/>
          </a:p>
          <a:p>
            <a:pPr indent="-304800" lvl="3" marL="800100" rtl="0" algn="just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Variance and Standard Deviation</a:t>
            </a:r>
            <a:endParaRPr/>
          </a:p>
          <a:p>
            <a:pPr indent="-304800" lvl="3" marL="800100" rtl="0" algn="just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Mean Absolute Deviation (MAD)</a:t>
            </a:r>
            <a:endParaRPr/>
          </a:p>
          <a:p>
            <a:pPr indent="-304800" lvl="3" marL="800100" rtl="0" algn="just">
              <a:spcBef>
                <a:spcPts val="300"/>
              </a:spcBef>
              <a:spcAft>
                <a:spcPts val="0"/>
              </a:spcAft>
              <a:buSzPts val="1600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Absolute Average Deviation (AAD)</a:t>
            </a:r>
            <a:endParaRPr/>
          </a:p>
          <a:p>
            <a:pPr indent="-304800" lvl="3" marL="800100" rtl="0" algn="just">
              <a:spcBef>
                <a:spcPts val="300"/>
              </a:spcBef>
              <a:spcAft>
                <a:spcPts val="1200"/>
              </a:spcAft>
              <a:buSzPts val="1600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Interquartile Range (IQR)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395541" y="4308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3600"/>
              <a:buFont typeface="Times New Roman"/>
              <a:buNone/>
            </a:pPr>
            <a:r>
              <a:rPr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of dispersion</a:t>
            </a:r>
            <a:endParaRPr sz="36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64764" y="457200"/>
            <a:ext cx="8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Times New Roman"/>
              <a:buNone/>
            </a:pPr>
            <a:r>
              <a:rPr lang="en-GB" sz="29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Graphical Representation of Data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235042" y="1164056"/>
            <a:ext cx="85794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rmAutofit fontScale="92500" lnSpcReduction="10000"/>
          </a:bodyPr>
          <a:lstStyle/>
          <a:p>
            <a:pPr indent="-226853" lvl="0" marL="241300" rtl="0" algn="just">
              <a:spcBef>
                <a:spcPts val="0"/>
              </a:spcBef>
              <a:spcAft>
                <a:spcPts val="0"/>
              </a:spcAft>
              <a:buSzPct val="94444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Visualization techniques are ways of creating and manipulating graphical representations of data. </a:t>
            </a:r>
            <a:endParaRPr/>
          </a:p>
          <a:p>
            <a:pPr indent="-226853" lvl="0" marL="241300" rtl="0" algn="just">
              <a:spcBef>
                <a:spcPts val="400"/>
              </a:spcBef>
              <a:spcAft>
                <a:spcPts val="0"/>
              </a:spcAft>
              <a:buSzPct val="94444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We use these representations in order to gain better insight and understanding of the problem we are studying - pictures can convey an overall message much better than a list of numbers.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ct val="94444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ct val="94444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ct val="94444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numerical                                                        categorical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ct val="94444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(or quantitative)                                                 (or qualitative)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ct val="94444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Line or Dot plots                                                  Bar Charts  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ct val="94444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Histogram                                                            Pie Charts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ct val="95454"/>
              <a:buNone/>
            </a:pPr>
            <a:r>
              <a:rPr lang="en-GB" sz="2200"/>
              <a:t>                                                             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1200"/>
              </a:spcAft>
              <a:buSzPct val="95454"/>
              <a:buNone/>
            </a:pPr>
            <a:r>
              <a:t/>
            </a:r>
            <a:endParaRPr sz="2200"/>
          </a:p>
        </p:txBody>
      </p:sp>
      <p:cxnSp>
        <p:nvCxnSpPr>
          <p:cNvPr id="183" name="Google Shape;183;p28"/>
          <p:cNvCxnSpPr/>
          <p:nvPr/>
        </p:nvCxnSpPr>
        <p:spPr>
          <a:xfrm>
            <a:off x="4497577" y="2588795"/>
            <a:ext cx="0" cy="228600"/>
          </a:xfrm>
          <a:prstGeom prst="straightConnector1">
            <a:avLst/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28"/>
          <p:cNvCxnSpPr/>
          <p:nvPr/>
        </p:nvCxnSpPr>
        <p:spPr>
          <a:xfrm>
            <a:off x="2495475" y="2822375"/>
            <a:ext cx="3966600" cy="10800"/>
          </a:xfrm>
          <a:prstGeom prst="straightConnector1">
            <a:avLst/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28"/>
          <p:cNvCxnSpPr/>
          <p:nvPr/>
        </p:nvCxnSpPr>
        <p:spPr>
          <a:xfrm>
            <a:off x="6468188" y="2819556"/>
            <a:ext cx="0" cy="171600"/>
          </a:xfrm>
          <a:prstGeom prst="straightConnector1">
            <a:avLst/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28"/>
          <p:cNvCxnSpPr/>
          <p:nvPr/>
        </p:nvCxnSpPr>
        <p:spPr>
          <a:xfrm>
            <a:off x="2490419" y="2824808"/>
            <a:ext cx="0" cy="171600"/>
          </a:xfrm>
          <a:prstGeom prst="straightConnector1">
            <a:avLst/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4" y="-157734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</a:rPr>
              <a:t>Histogram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descr="Chart, histogram&#10;&#10;Description automatically generated"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075" y="787375"/>
            <a:ext cx="7474500" cy="4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457204" y="-157734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</a:rPr>
              <a:t>Box Plot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descr="Chart, line chart&#10;&#10;Description automatically generated"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500" y="751925"/>
            <a:ext cx="7272300" cy="42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457204" y="-157734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Arial"/>
                <a:ea typeface="Arial"/>
                <a:cs typeface="Arial"/>
                <a:sym typeface="Arial"/>
              </a:rPr>
              <a:t>Normality and Statistics</a:t>
            </a:r>
            <a:endParaRPr sz="3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25" y="839100"/>
            <a:ext cx="8017550" cy="43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457204" y="147066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</a:rPr>
              <a:t>Lets try some exercise in Python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37875"/>
            <a:ext cx="8229601" cy="2415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87900" y="181400"/>
            <a:ext cx="5551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World is Data Rich</a:t>
            </a:r>
            <a:endParaRPr b="1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675" y="904475"/>
            <a:ext cx="3660150" cy="37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457204" y="-233934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Descriptive Statistics Using Python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00" y="754800"/>
            <a:ext cx="7531200" cy="42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457204" y="-233934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Descriptive Statistics Using Python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25" y="710491"/>
            <a:ext cx="4700053" cy="421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457204" y="-233934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Descriptive Statistics Using Python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28274"/>
            <a:ext cx="8229600" cy="344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57204" y="528066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457204" y="1451610"/>
            <a:ext cx="8229600" cy="3291900"/>
          </a:xfrm>
          <a:prstGeom prst="rect">
            <a:avLst/>
          </a:prstGeom>
        </p:spPr>
        <p:txBody>
          <a:bodyPr anchorCtr="0" anchor="t" bIns="41175" lIns="82400" spcFirstLastPara="1" rIns="82400" wrap="square" tIns="411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457201" y="9544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3600"/>
              <a:buFont typeface="Times New Roman"/>
              <a:buNone/>
            </a:pPr>
            <a:r>
              <a:rPr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Analysis</a:t>
            </a:r>
            <a:endParaRPr sz="36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419850" y="1115275"/>
            <a:ext cx="83043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Autofit/>
          </a:bodyPr>
          <a:lstStyle/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/>
              <a:t>In statistics, the word </a:t>
            </a:r>
            <a:r>
              <a:rPr lang="en-GB" sz="1800">
                <a:solidFill>
                  <a:srgbClr val="A50021"/>
                </a:solidFill>
              </a:rPr>
              <a:t>correlation</a:t>
            </a:r>
            <a:r>
              <a:rPr lang="en-GB" sz="1800"/>
              <a:t> is used to denote some form of association between two variables. </a:t>
            </a:r>
            <a:endParaRPr/>
          </a:p>
          <a:p>
            <a:pPr indent="-215900" lvl="1" marL="571500" rtl="0" algn="just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GB" sz="1600">
                <a:solidFill>
                  <a:srgbClr val="0B5ED7"/>
                </a:solidFill>
              </a:rPr>
              <a:t>Example: </a:t>
            </a:r>
            <a:r>
              <a:rPr b="1" lang="en-GB" sz="1600">
                <a:solidFill>
                  <a:srgbClr val="0B5ED7"/>
                </a:solidFill>
              </a:rPr>
              <a:t>Weight</a:t>
            </a:r>
            <a:r>
              <a:rPr lang="en-GB" sz="1600">
                <a:solidFill>
                  <a:srgbClr val="0B5ED7"/>
                </a:solidFill>
              </a:rPr>
              <a:t> is correlated with </a:t>
            </a:r>
            <a:r>
              <a:rPr b="1" lang="en-GB" sz="1600">
                <a:solidFill>
                  <a:srgbClr val="0B5ED7"/>
                </a:solidFill>
              </a:rPr>
              <a:t>height?</a:t>
            </a:r>
            <a:endParaRPr b="1" sz="1600">
              <a:solidFill>
                <a:srgbClr val="0B5ED7"/>
              </a:solidFill>
            </a:endParaRPr>
          </a:p>
          <a:p>
            <a:pPr indent="0" lvl="1" marL="0" rtl="0" algn="just">
              <a:spcBef>
                <a:spcPts val="1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i="1"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The correlation may be positive, negative or zero.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0350" lvl="0" marL="241300" rtl="0" algn="just">
              <a:spcBef>
                <a:spcPts val="30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correlation: 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If the value of the attribute </a:t>
            </a:r>
            <a:r>
              <a:rPr i="1" lang="en-GB" sz="17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700">
                <a:solidFill>
                  <a:srgbClr val="0B5ED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increases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700">
                <a:solidFill>
                  <a:srgbClr val="0B5ED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increase 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in the value of the attribute </a:t>
            </a:r>
            <a:r>
              <a:rPr i="1" lang="en-GB" sz="17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 and vice-versa.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0350" lvl="0" marL="241300" rtl="0" algn="just">
              <a:spcBef>
                <a:spcPts val="30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correlation: 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If the value of the attribute </a:t>
            </a:r>
            <a:r>
              <a:rPr i="1" lang="en-GB" sz="17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700">
                <a:solidFill>
                  <a:srgbClr val="0B5ED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decreases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700">
                <a:solidFill>
                  <a:srgbClr val="0B5ED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increase 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in the value of the attribute </a:t>
            </a:r>
            <a:r>
              <a:rPr i="1" lang="en-GB" sz="17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 and vice-versa.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0350" lvl="0" marL="241300" rtl="0" algn="just">
              <a:spcBef>
                <a:spcPts val="300"/>
              </a:spcBef>
              <a:spcAft>
                <a:spcPts val="1200"/>
              </a:spcAft>
              <a:buSzPts val="1700"/>
              <a:buChar char="●"/>
            </a:pPr>
            <a:r>
              <a:rPr b="1" lang="en-GB" sz="17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 correlation: 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When the values of attribute </a:t>
            </a:r>
            <a:r>
              <a:rPr i="1" lang="en-GB" sz="17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700">
                <a:solidFill>
                  <a:srgbClr val="0B5ED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varies at random 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i="1" lang="en-GB" sz="17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 and vice-versa.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531838" y="3401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3600"/>
              <a:buFont typeface="Times New Roman"/>
              <a:buNone/>
            </a:pPr>
            <a:r>
              <a:rPr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Coefficient</a:t>
            </a:r>
            <a:endParaRPr sz="36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419854" y="1027964"/>
            <a:ext cx="8304300" cy="367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99" r="-789" t="-619"/>
            </a:stretch>
          </a:blipFill>
          <a:ln>
            <a:noFill/>
          </a:ln>
        </p:spPr>
        <p:txBody>
          <a:bodyPr anchorCtr="0" anchor="t" bIns="41175" lIns="82400" spcFirstLastPara="1" rIns="82400" wrap="square" tIns="41175">
            <a:normAutofit/>
          </a:bodyPr>
          <a:lstStyle/>
          <a:p>
            <a:pPr indent="0" lvl="0" marL="2413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457204" y="-233934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lang="en-GB"/>
              <a:t>plausible</a:t>
            </a:r>
            <a:r>
              <a:rPr lang="en-GB"/>
              <a:t> reason: Correlation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457203" y="1070600"/>
            <a:ext cx="2506800" cy="3291900"/>
          </a:xfrm>
          <a:prstGeom prst="rect">
            <a:avLst/>
          </a:prstGeom>
        </p:spPr>
        <p:txBody>
          <a:bodyPr anchorCtr="0" anchor="t" bIns="41175" lIns="82400" spcFirstLastPara="1" rIns="82400" wrap="square" tIns="411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accent3"/>
                </a:solidFill>
              </a:rPr>
              <a:t>Correlation is the </a:t>
            </a:r>
            <a:r>
              <a:rPr b="1" lang="en-GB">
                <a:solidFill>
                  <a:schemeClr val="accent3"/>
                </a:solidFill>
              </a:rPr>
              <a:t>basics</a:t>
            </a:r>
            <a:r>
              <a:rPr b="1" lang="en-GB">
                <a:solidFill>
                  <a:schemeClr val="accent3"/>
                </a:solidFill>
              </a:rPr>
              <a:t> of Machine Learning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600" y="797025"/>
            <a:ext cx="5960376" cy="40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457204" y="147066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does not imply causation</a:t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8896"/>
            <a:ext cx="9144001" cy="372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457204" y="147066"/>
            <a:ext cx="8229600" cy="857400"/>
          </a:xfrm>
          <a:prstGeom prst="rect">
            <a:avLst/>
          </a:prstGeom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is unstable</a:t>
            </a: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2937"/>
            <a:ext cx="9143998" cy="3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592021" y="456205"/>
            <a:ext cx="8229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3600"/>
              <a:buFont typeface="Times New Roman"/>
              <a:buNone/>
            </a:pPr>
            <a:r>
              <a:rPr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493097" y="1221581"/>
            <a:ext cx="82617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rmAutofit lnSpcReduction="10000"/>
          </a:bodyPr>
          <a:lstStyle/>
          <a:p>
            <a:pPr indent="-247650" lvl="0" marL="241300" rtl="0" algn="just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200"/>
              <a:t>Let us assume that we have a random sample of size n on two variables namely x and y. The sampled values are {(x</a:t>
            </a:r>
            <a:r>
              <a:rPr baseline="-25000" lang="en-GB" sz="2200"/>
              <a:t>1</a:t>
            </a:r>
            <a:r>
              <a:rPr lang="en-GB" sz="2200"/>
              <a:t>,y</a:t>
            </a:r>
            <a:r>
              <a:rPr baseline="-25000" lang="en-GB" sz="2200"/>
              <a:t>1</a:t>
            </a:r>
            <a:r>
              <a:rPr lang="en-GB" sz="2200"/>
              <a:t>), (x</a:t>
            </a:r>
            <a:r>
              <a:rPr baseline="-25000" lang="en-GB" sz="2200"/>
              <a:t>2</a:t>
            </a:r>
            <a:r>
              <a:rPr lang="en-GB" sz="2200"/>
              <a:t>,y</a:t>
            </a:r>
            <a:r>
              <a:rPr baseline="-25000" lang="en-GB" sz="2200"/>
              <a:t>2</a:t>
            </a:r>
            <a:r>
              <a:rPr lang="en-GB" sz="2200"/>
              <a:t>), …, (x</a:t>
            </a:r>
            <a:r>
              <a:rPr baseline="-25000" lang="en-GB" sz="2200"/>
              <a:t>n</a:t>
            </a:r>
            <a:r>
              <a:rPr lang="en-GB" sz="2200"/>
              <a:t>,y</a:t>
            </a:r>
            <a:r>
              <a:rPr baseline="-25000" lang="en-GB" sz="2200"/>
              <a:t>n</a:t>
            </a:r>
            <a:r>
              <a:rPr lang="en-GB" sz="2200"/>
              <a:t>)}. </a:t>
            </a:r>
            <a:endParaRPr/>
          </a:p>
          <a:p>
            <a:pPr indent="-247650" lvl="0" marL="241300" rtl="0" algn="just">
              <a:spcBef>
                <a:spcPts val="1500"/>
              </a:spcBef>
              <a:spcAft>
                <a:spcPts val="0"/>
              </a:spcAft>
              <a:buSzPts val="2100"/>
              <a:buChar char="●"/>
            </a:pPr>
            <a:r>
              <a:rPr lang="en-GB" sz="2200"/>
              <a:t>It is necessary to have ordered pairs if we want to find relations between x and y; i.e., each observation consists of two values – one on x and the other on y, i-th observation being (x</a:t>
            </a:r>
            <a:r>
              <a:rPr baseline="-25000" lang="en-GB" sz="2200"/>
              <a:t>i</a:t>
            </a:r>
            <a:r>
              <a:rPr lang="en-GB" sz="2200"/>
              <a:t>,y</a:t>
            </a:r>
            <a:r>
              <a:rPr baseline="-25000" lang="en-GB" sz="2200"/>
              <a:t>i</a:t>
            </a:r>
            <a:r>
              <a:rPr lang="en-GB" sz="2200"/>
              <a:t>), i = 1,2, …, n.</a:t>
            </a:r>
            <a:endParaRPr/>
          </a:p>
          <a:p>
            <a:pPr indent="-247650" lvl="0" marL="241300" rtl="0" algn="just">
              <a:spcBef>
                <a:spcPts val="1500"/>
              </a:spcBef>
              <a:spcAft>
                <a:spcPts val="1200"/>
              </a:spcAft>
              <a:buSzPts val="2100"/>
              <a:buChar char="●"/>
            </a:pPr>
            <a:r>
              <a:rPr lang="en-GB" sz="2200"/>
              <a:t>It may sometime be necessary to assume that the sample observations are coming from </a:t>
            </a:r>
            <a:r>
              <a:rPr lang="en-GB" sz="2200">
                <a:solidFill>
                  <a:srgbClr val="C00000"/>
                </a:solidFill>
              </a:rPr>
              <a:t>continuous distribution</a:t>
            </a:r>
            <a:r>
              <a:rPr lang="en-GB" sz="2200"/>
              <a:t>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Recent Buzz Words</a:t>
            </a:r>
            <a:endParaRPr b="1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81" y="779425"/>
            <a:ext cx="6311274" cy="35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600" y="957722"/>
            <a:ext cx="2257100" cy="233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592021" y="303805"/>
            <a:ext cx="8229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3600"/>
              <a:buFont typeface="Times New Roman"/>
              <a:buNone/>
            </a:pPr>
            <a:r>
              <a:rPr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Scatter or dot diagram</a:t>
            </a:r>
            <a:endParaRPr/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474490" y="1291460"/>
            <a:ext cx="80385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rmAutofit fontScale="77500" lnSpcReduction="20000"/>
          </a:bodyPr>
          <a:lstStyle/>
          <a:p>
            <a:pPr indent="-235267" lvl="0" marL="241300" rtl="0" algn="just">
              <a:spcBef>
                <a:spcPts val="0"/>
              </a:spcBef>
              <a:spcAft>
                <a:spcPts val="0"/>
              </a:spcAft>
              <a:buSzPct val="122222"/>
              <a:buChar char="●"/>
            </a:pPr>
            <a:r>
              <a:rPr lang="en-GB"/>
              <a:t>The first step to get an idea about whether there exists any relation between x and y and if exists, the degree of relation, is to draw </a:t>
            </a:r>
            <a:r>
              <a:rPr b="1" lang="en-GB">
                <a:solidFill>
                  <a:srgbClr val="FF0000"/>
                </a:solidFill>
              </a:rPr>
              <a:t>scatter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en-GB"/>
              <a:t>or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b="1" lang="en-GB">
                <a:solidFill>
                  <a:srgbClr val="FF0000"/>
                </a:solidFill>
              </a:rPr>
              <a:t>dot diagram</a:t>
            </a:r>
            <a:r>
              <a:rPr lang="en-GB">
                <a:solidFill>
                  <a:srgbClr val="FF0000"/>
                </a:solidFill>
              </a:rPr>
              <a:t>.</a:t>
            </a:r>
            <a:endParaRPr/>
          </a:p>
          <a:p>
            <a:pPr indent="-235267" lvl="0" marL="241300" rtl="0" algn="just">
              <a:spcBef>
                <a:spcPts val="1400"/>
              </a:spcBef>
              <a:spcAft>
                <a:spcPts val="0"/>
              </a:spcAft>
              <a:buSzPct val="122222"/>
              <a:buChar char="●"/>
            </a:pPr>
            <a:r>
              <a:rPr lang="en-GB"/>
              <a:t>The scatter diagram is nothing but the set of n points of (x,y) pairs shown on a graph paper. The following are some examples of </a:t>
            </a:r>
            <a:r>
              <a:rPr lang="en-GB">
                <a:solidFill>
                  <a:schemeClr val="accent1"/>
                </a:solidFill>
              </a:rPr>
              <a:t>scatter diagrams:</a:t>
            </a:r>
            <a:endParaRPr/>
          </a:p>
          <a:p>
            <a:pPr indent="-127000" lvl="0" marL="241300" rtl="0" algn="l">
              <a:spcBef>
                <a:spcPts val="400"/>
              </a:spcBef>
              <a:spcAft>
                <a:spcPts val="0"/>
              </a:spcAft>
              <a:buSzPct val="122222"/>
              <a:buNone/>
            </a:pPr>
            <a:r>
              <a:t/>
            </a:r>
            <a:endParaRPr/>
          </a:p>
          <a:p>
            <a:pPr indent="-127000" lvl="0" marL="241300" rtl="0" algn="l">
              <a:spcBef>
                <a:spcPts val="400"/>
              </a:spcBef>
              <a:spcAft>
                <a:spcPts val="0"/>
              </a:spcAft>
              <a:buSzPct val="122222"/>
              <a:buNone/>
            </a:pPr>
            <a:r>
              <a:t/>
            </a:r>
            <a:endParaRPr/>
          </a:p>
          <a:p>
            <a:pPr indent="-127000" lvl="0" marL="241300" rtl="0" algn="l">
              <a:spcBef>
                <a:spcPts val="400"/>
              </a:spcBef>
              <a:spcAft>
                <a:spcPts val="0"/>
              </a:spcAft>
              <a:buSzPct val="122222"/>
              <a:buNone/>
            </a:pPr>
            <a:r>
              <a:t/>
            </a:r>
            <a:endParaRPr/>
          </a:p>
          <a:p>
            <a:pPr indent="-127000" lvl="0" marL="241300" rtl="0" algn="l">
              <a:spcBef>
                <a:spcPts val="400"/>
              </a:spcBef>
              <a:spcAft>
                <a:spcPts val="0"/>
              </a:spcAft>
              <a:buSzPct val="122222"/>
              <a:buNone/>
            </a:pPr>
            <a:r>
              <a:t/>
            </a:r>
            <a:endParaRPr/>
          </a:p>
          <a:p>
            <a:pPr indent="-127000" lvl="0" marL="241300" rtl="0" algn="l">
              <a:spcBef>
                <a:spcPts val="400"/>
              </a:spcBef>
              <a:spcAft>
                <a:spcPts val="0"/>
              </a:spcAft>
              <a:buSzPct val="122222"/>
              <a:buNone/>
            </a:pPr>
            <a:r>
              <a:t/>
            </a:r>
            <a:endParaRPr/>
          </a:p>
          <a:p>
            <a:pPr indent="-127000" lvl="0" marL="241300" rtl="0" algn="l">
              <a:spcBef>
                <a:spcPts val="400"/>
              </a:spcBef>
              <a:spcAft>
                <a:spcPts val="0"/>
              </a:spcAft>
              <a:buSzPct val="122222"/>
              <a:buNone/>
            </a:pPr>
            <a:r>
              <a:t/>
            </a:r>
            <a:endParaRPr/>
          </a:p>
          <a:p>
            <a:pPr indent="-127000" lvl="0" marL="241300" rtl="0" algn="l">
              <a:spcBef>
                <a:spcPts val="400"/>
              </a:spcBef>
              <a:spcAft>
                <a:spcPts val="0"/>
              </a:spcAft>
              <a:buSzPct val="122222"/>
              <a:buNone/>
            </a:pPr>
            <a:r>
              <a:t/>
            </a:r>
            <a:endParaRPr/>
          </a:p>
          <a:p>
            <a:pPr indent="-127000" lvl="0" marL="241300" rtl="0" algn="l">
              <a:spcBef>
                <a:spcPts val="400"/>
              </a:spcBef>
              <a:spcAft>
                <a:spcPts val="0"/>
              </a:spcAft>
              <a:buSzPct val="122222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ct val="122222"/>
              <a:buNone/>
            </a:pPr>
            <a:r>
              <a:rPr lang="en-GB">
                <a:solidFill>
                  <a:schemeClr val="lt1"/>
                </a:solidFill>
              </a:rPr>
              <a:t>.</a:t>
            </a:r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854" y="2664619"/>
            <a:ext cx="5543550" cy="2128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672214" y="134736"/>
            <a:ext cx="8229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ct val="124137"/>
              <a:buFont typeface="Times New Roman"/>
              <a:buNone/>
            </a:pPr>
            <a:r>
              <a:rPr lang="en-GB" sz="2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Remarks from Scatter Plots &amp; Correlation Coefficient</a:t>
            </a:r>
            <a:endParaRPr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775" y="943636"/>
            <a:ext cx="6257580" cy="4025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1572119" y="303088"/>
            <a:ext cx="5335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Times New Roman"/>
              <a:buNone/>
            </a:pPr>
            <a:r>
              <a:rPr lang="en-GB" sz="29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stories can scatter plot tell?</a:t>
            </a:r>
            <a:endParaRPr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559712" y="3061904"/>
            <a:ext cx="84672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rmAutofit fontScale="47500"/>
          </a:bodyPr>
          <a:lstStyle/>
          <a:p>
            <a:pPr indent="-233838" lvl="0" marL="241300" rtl="0" algn="l">
              <a:spcBef>
                <a:spcPts val="0"/>
              </a:spcBef>
              <a:spcAft>
                <a:spcPts val="0"/>
              </a:spcAft>
              <a:buSzPct val="93103"/>
              <a:buChar char="●"/>
            </a:pPr>
            <a:r>
              <a:rPr lang="en-GB" sz="29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2900">
                <a:latin typeface="Times New Roman"/>
                <a:ea typeface="Times New Roman"/>
                <a:cs typeface="Times New Roman"/>
                <a:sym typeface="Times New Roman"/>
              </a:rPr>
              <a:t>n 1973, a famous statistician, Francis Anscombe, demonstrated how important it is to visualize the data. The concept got extended later to create </a:t>
            </a:r>
            <a:r>
              <a:rPr lang="en-GB" sz="2900">
                <a:solidFill>
                  <a:srgbClr val="24A5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Datasaurus Dozen</a:t>
            </a:r>
            <a:r>
              <a:rPr lang="en-GB" sz="2900">
                <a:latin typeface="Times New Roman"/>
                <a:ea typeface="Times New Roman"/>
                <a:cs typeface="Times New Roman"/>
                <a:sym typeface="Times New Roman"/>
              </a:rPr>
              <a:t>. 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3838" lvl="0" marL="241300" rtl="0" algn="l">
              <a:spcBef>
                <a:spcPts val="300"/>
              </a:spcBef>
              <a:spcAft>
                <a:spcPts val="0"/>
              </a:spcAft>
              <a:buSzPct val="93103"/>
              <a:buChar char="●"/>
            </a:pPr>
            <a:r>
              <a:rPr lang="en-GB" sz="2900">
                <a:latin typeface="Times New Roman"/>
                <a:ea typeface="Times New Roman"/>
                <a:cs typeface="Times New Roman"/>
                <a:sym typeface="Times New Roman"/>
              </a:rPr>
              <a:t>It is a collection of 12 scatterplots with the same means, standard deviations, and correlation coefficient for X and Y (up to 2 decimal places). 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3838" lvl="0" marL="241300" rtl="0" algn="l">
              <a:spcBef>
                <a:spcPts val="300"/>
              </a:spcBef>
              <a:spcAft>
                <a:spcPts val="0"/>
              </a:spcAft>
              <a:buSzPct val="93103"/>
              <a:buChar char="●"/>
            </a:pPr>
            <a:r>
              <a:rPr lang="en-GB" sz="2900">
                <a:latin typeface="Times New Roman"/>
                <a:ea typeface="Times New Roman"/>
                <a:cs typeface="Times New Roman"/>
                <a:sym typeface="Times New Roman"/>
              </a:rPr>
              <a:t>However, the shape of the data is very different from each other. Therefore, the scatterplots tell very different stories about the behavior and interrelationships of X and Y. 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3838" lvl="0" marL="241300" rtl="0" algn="l">
              <a:spcBef>
                <a:spcPts val="300"/>
              </a:spcBef>
              <a:spcAft>
                <a:spcPts val="1200"/>
              </a:spcAft>
              <a:buSzPct val="93103"/>
              <a:buChar char="●"/>
            </a:pPr>
            <a:r>
              <a:rPr lang="en-GB" sz="2900"/>
              <a:t>Data available at </a:t>
            </a:r>
            <a:r>
              <a:rPr lang="en-GB" sz="2900" u="sng">
                <a:solidFill>
                  <a:schemeClr val="hlink"/>
                </a:solidFill>
                <a:hlinkClick r:id="rId3"/>
              </a:rPr>
              <a:t>https://cran.r-project.org/web/packages/datasauRus/vignettes/Datasaurus.html</a:t>
            </a:r>
            <a:r>
              <a:rPr lang="en-GB" sz="2900"/>
              <a:t> </a:t>
            </a:r>
            <a:endParaRPr sz="2900"/>
          </a:p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3951" y="940546"/>
            <a:ext cx="4572000" cy="183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282442" y="172188"/>
            <a:ext cx="8556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3600"/>
              <a:buFont typeface="Times New Roman"/>
              <a:buNone/>
            </a:pPr>
            <a:r>
              <a:rPr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Analysis</a:t>
            </a:r>
            <a:endParaRPr sz="36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239987" y="845787"/>
            <a:ext cx="86409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75" lIns="82400" spcFirstLastPara="1" rIns="82400" wrap="square" tIns="41175">
            <a:normAutofit lnSpcReduction="10000"/>
          </a:bodyPr>
          <a:lstStyle/>
          <a:p>
            <a:pPr indent="-234950" lvl="0" marL="2413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The regression analysis is a statistical method to deal with the formulation of mathematical model depicting </a:t>
            </a:r>
            <a:r>
              <a:rPr lang="en-GB" sz="1800">
                <a:solidFill>
                  <a:srgbClr val="24A5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amongst variables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, which can be used for the purpose of prediction of the values of dependent variable, given the values of independent variables.</a:t>
            </a:r>
            <a:endParaRPr/>
          </a:p>
          <a:p>
            <a:pPr indent="0" lvl="0" marL="0" rtl="0" algn="just">
              <a:spcBef>
                <a:spcPts val="10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b="0"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41300" rtl="0" algn="just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Classification of Regression Analysis Models</a:t>
            </a:r>
            <a:endParaRPr/>
          </a:p>
          <a:p>
            <a:pPr indent="-215900" lvl="1" marL="571500" rtl="0" algn="just">
              <a:spcBef>
                <a:spcPts val="300"/>
              </a:spcBef>
              <a:spcAft>
                <a:spcPts val="0"/>
              </a:spcAft>
              <a:buSzPts val="1200"/>
              <a:buChar char="○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Linear regression models</a:t>
            </a:r>
            <a:endParaRPr/>
          </a:p>
          <a:p>
            <a:pPr indent="-12700" lvl="1" marL="647700" rtl="0" algn="just"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  Simple linear regression</a:t>
            </a:r>
            <a:endParaRPr/>
          </a:p>
          <a:p>
            <a:pPr indent="-12700" lvl="1" marL="647700" rtl="0" algn="just"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  Multiple linear regression</a:t>
            </a:r>
            <a:endParaRPr/>
          </a:p>
          <a:p>
            <a:pPr indent="-215900" lvl="1" marL="571500" rtl="0" algn="just">
              <a:spcBef>
                <a:spcPts val="300"/>
              </a:spcBef>
              <a:spcAft>
                <a:spcPts val="0"/>
              </a:spcAft>
              <a:buSzPts val="1200"/>
              <a:buChar char="○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Non-linear regression models</a:t>
            </a:r>
            <a:endParaRPr/>
          </a:p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0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0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0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30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0151" y="2857225"/>
            <a:ext cx="5152224" cy="14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434842" y="324588"/>
            <a:ext cx="8556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3600"/>
              <a:buFont typeface="Times New Roman"/>
              <a:buNone/>
            </a:pPr>
            <a:r>
              <a:rPr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Analysis</a:t>
            </a:r>
            <a:endParaRPr sz="36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727" y="1127933"/>
            <a:ext cx="8397390" cy="380206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528979" y="516636"/>
            <a:ext cx="8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Times New Roman"/>
              <a:buNone/>
            </a:pPr>
            <a:r>
              <a:rPr lang="en-GB" sz="29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Linear Regression</a:t>
            </a:r>
            <a:endParaRPr/>
          </a:p>
        </p:txBody>
      </p:sp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381081" y="1042416"/>
            <a:ext cx="8508000" cy="3986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19" r="-699" t="-569"/>
            </a:stretch>
          </a:blipFill>
          <a:ln>
            <a:noFill/>
          </a:ln>
        </p:spPr>
        <p:txBody>
          <a:bodyPr anchorCtr="0" anchor="t" bIns="41175" lIns="82400" spcFirstLastPara="1" rIns="82400" wrap="square" tIns="41175">
            <a:normAutofit/>
          </a:bodyPr>
          <a:lstStyle/>
          <a:p>
            <a:pPr indent="0" lvl="0" marL="2413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 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526575" y="355106"/>
            <a:ext cx="80385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610"/>
              <a:buFont typeface="Times New Roman"/>
              <a:buNone/>
            </a:pPr>
            <a:r>
              <a:rPr lang="en-GB" sz="281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</a:t>
            </a:r>
            <a:endParaRPr sz="2900"/>
          </a:p>
        </p:txBody>
      </p:sp>
      <p:sp>
        <p:nvSpPr>
          <p:cNvPr id="317" name="Google Shape;317;p49"/>
          <p:cNvSpPr txBox="1"/>
          <p:nvPr>
            <p:ph idx="1" type="body"/>
          </p:nvPr>
        </p:nvSpPr>
        <p:spPr>
          <a:xfrm>
            <a:off x="285810" y="1033272"/>
            <a:ext cx="8603100" cy="376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09" r="-279" t="-609"/>
            </a:stretch>
          </a:blipFill>
          <a:ln>
            <a:noFill/>
          </a:ln>
        </p:spPr>
        <p:txBody>
          <a:bodyPr anchorCtr="0" anchor="t" bIns="41175" lIns="82400" spcFirstLastPara="1" rIns="82400" wrap="square" tIns="41175">
            <a:normAutofit/>
          </a:bodyPr>
          <a:lstStyle/>
          <a:p>
            <a:pPr indent="0" lvl="0" marL="2413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 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type="title"/>
          </p:nvPr>
        </p:nvSpPr>
        <p:spPr>
          <a:xfrm>
            <a:off x="411671" y="361811"/>
            <a:ext cx="8524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1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3600"/>
              <a:buFont typeface="Times New Roman"/>
              <a:buNone/>
            </a:pPr>
            <a:r>
              <a:rPr lang="en-GB" sz="36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Linear Regression Model</a:t>
            </a:r>
            <a:endParaRPr sz="36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50"/>
          <p:cNvSpPr txBox="1"/>
          <p:nvPr>
            <p:ph idx="1" type="body"/>
          </p:nvPr>
        </p:nvSpPr>
        <p:spPr>
          <a:xfrm>
            <a:off x="294417" y="1049117"/>
            <a:ext cx="8642100" cy="394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49" r="-549" t="-119"/>
            </a:stretch>
          </a:blipFill>
          <a:ln>
            <a:noFill/>
          </a:ln>
        </p:spPr>
        <p:txBody>
          <a:bodyPr anchorCtr="0" anchor="t" bIns="41175" lIns="82400" spcFirstLastPara="1" rIns="82400" wrap="square" tIns="41175">
            <a:normAutofit/>
          </a:bodyPr>
          <a:lstStyle/>
          <a:p>
            <a:pPr indent="0" lvl="0" marL="2413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 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598" y="2441215"/>
            <a:ext cx="2396236" cy="149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5" y="653825"/>
            <a:ext cx="8874325" cy="423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try out in Python</a:t>
            </a:r>
            <a:endParaRPr/>
          </a:p>
        </p:txBody>
      </p:sp>
      <p:pic>
        <p:nvPicPr>
          <p:cNvPr id="335" name="Google Shape;3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50" y="1017811"/>
            <a:ext cx="8325500" cy="387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879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50" y="821553"/>
            <a:ext cx="6340275" cy="36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975" y="1481950"/>
            <a:ext cx="2539925" cy="1278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74" y="957274"/>
            <a:ext cx="7793026" cy="29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try out Multiple Linear Regression in Python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Visualizing the correlation</a:t>
            </a: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25" y="1447800"/>
            <a:ext cx="49339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That’s the Plot 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00" y="1017800"/>
            <a:ext cx="560546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4641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Regression Model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50" y="794000"/>
            <a:ext cx="5146151" cy="40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314" y="1581150"/>
            <a:ext cx="3843111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Checking the Residuals</a:t>
            </a:r>
            <a:endParaRPr/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865400"/>
            <a:ext cx="5863104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Checking the Residuals</a:t>
            </a:r>
            <a:endParaRPr/>
          </a:p>
        </p:txBody>
      </p:sp>
      <p:pic>
        <p:nvPicPr>
          <p:cNvPr id="372" name="Google Shape;3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5" y="603875"/>
            <a:ext cx="6251724" cy="38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Aggregating the Residuals</a:t>
            </a:r>
            <a:endParaRPr/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0925"/>
            <a:ext cx="6374325" cy="31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2970100" y="377300"/>
            <a:ext cx="2162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Scikit Learn</a:t>
            </a:r>
            <a:endParaRPr/>
          </a:p>
        </p:txBody>
      </p: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Extensions to SciPy (Scientific Python) are called SciKits. Scikit-Learn provides machine learning algorithm.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Algorithms for supervised and unsupervised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Built on SciPy and Numpy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Standard Python API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Open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Focused package for data modeling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Probably the best general ML framework out there</a:t>
            </a:r>
            <a:endParaRPr/>
          </a:p>
        </p:txBody>
      </p:sp>
      <p:pic>
        <p:nvPicPr>
          <p:cNvPr id="385" name="Google Shape;3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75" y="77174"/>
            <a:ext cx="1950624" cy="10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did Scikit Learn came from?</a:t>
            </a:r>
            <a:endParaRPr/>
          </a:p>
        </p:txBody>
      </p:sp>
      <p:sp>
        <p:nvSpPr>
          <p:cNvPr id="391" name="Google Shape;391;p61"/>
          <p:cNvSpPr/>
          <p:nvPr/>
        </p:nvSpPr>
        <p:spPr>
          <a:xfrm>
            <a:off x="806400" y="1228100"/>
            <a:ext cx="2506500" cy="98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b="1" lang="en-GB" sz="1250">
                <a:solidFill>
                  <a:srgbClr val="555555"/>
                </a:solidFill>
                <a:highlight>
                  <a:srgbClr val="FFFFFF"/>
                </a:highlight>
              </a:rPr>
              <a:t>Started by </a:t>
            </a:r>
            <a:r>
              <a:rPr b="1" lang="en-GB" sz="1250">
                <a:solidFill>
                  <a:srgbClr val="555555"/>
                </a:solidFill>
                <a:highlight>
                  <a:srgbClr val="FFFFFF"/>
                </a:highlight>
              </a:rPr>
              <a:t>David Cournapeau as a Google summer of code project in 2007</a:t>
            </a:r>
            <a:endParaRPr b="1" sz="1500"/>
          </a:p>
        </p:txBody>
      </p:sp>
      <p:sp>
        <p:nvSpPr>
          <p:cNvPr id="392" name="Google Shape;392;p61"/>
          <p:cNvSpPr/>
          <p:nvPr/>
        </p:nvSpPr>
        <p:spPr>
          <a:xfrm>
            <a:off x="4348000" y="937175"/>
            <a:ext cx="2310300" cy="86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b="1" lang="en-GB" sz="1250">
                <a:solidFill>
                  <a:srgbClr val="555555"/>
                </a:solidFill>
                <a:highlight>
                  <a:srgbClr val="FFFFFF"/>
                </a:highlight>
              </a:rPr>
              <a:t>Join</a:t>
            </a:r>
            <a:r>
              <a:rPr b="1" lang="en-GB" sz="1250">
                <a:solidFill>
                  <a:srgbClr val="555555"/>
                </a:solidFill>
                <a:highlight>
                  <a:srgbClr val="FFFFFF"/>
                </a:highlight>
              </a:rPr>
              <a:t>ed by </a:t>
            </a:r>
            <a:r>
              <a:rPr b="1" lang="en-GB" sz="1150">
                <a:solidFill>
                  <a:srgbClr val="555555"/>
                </a:solidFill>
                <a:highlight>
                  <a:srgbClr val="FFFFFF"/>
                </a:highlight>
              </a:rPr>
              <a:t>Matthieu Brucher </a:t>
            </a:r>
            <a:r>
              <a:rPr b="1" lang="en-GB" sz="1250">
                <a:solidFill>
                  <a:srgbClr val="555555"/>
                </a:solidFill>
                <a:highlight>
                  <a:srgbClr val="FFFFFF"/>
                </a:highlight>
              </a:rPr>
              <a:t>as a part of his thesis work</a:t>
            </a:r>
            <a:endParaRPr b="1" sz="1500"/>
          </a:p>
        </p:txBody>
      </p:sp>
      <p:sp>
        <p:nvSpPr>
          <p:cNvPr id="393" name="Google Shape;393;p61"/>
          <p:cNvSpPr/>
          <p:nvPr/>
        </p:nvSpPr>
        <p:spPr>
          <a:xfrm>
            <a:off x="2407200" y="3069950"/>
            <a:ext cx="1999800" cy="7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b="1" lang="en-GB" sz="1500"/>
              <a:t>                       funded the project</a:t>
            </a:r>
            <a:endParaRPr b="1" sz="1500"/>
          </a:p>
        </p:txBody>
      </p:sp>
      <p:pic>
        <p:nvPicPr>
          <p:cNvPr id="394" name="Google Shape;3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948" y="3131973"/>
            <a:ext cx="1079963" cy="47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61"/>
          <p:cNvCxnSpPr>
            <a:stCxn id="391" idx="3"/>
          </p:cNvCxnSpPr>
          <p:nvPr/>
        </p:nvCxnSpPr>
        <p:spPr>
          <a:xfrm flipH="1">
            <a:off x="3269100" y="1720100"/>
            <a:ext cx="43800" cy="1331100"/>
          </a:xfrm>
          <a:prstGeom prst="curvedConnector4">
            <a:avLst>
              <a:gd fmla="val -543664" name="adj1"/>
              <a:gd fmla="val 68481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61"/>
          <p:cNvCxnSpPr>
            <a:stCxn id="391" idx="3"/>
            <a:endCxn id="392" idx="1"/>
          </p:cNvCxnSpPr>
          <p:nvPr/>
        </p:nvCxnSpPr>
        <p:spPr>
          <a:xfrm flipH="1" rot="10800000">
            <a:off x="3312900" y="1371500"/>
            <a:ext cx="1035000" cy="348600"/>
          </a:xfrm>
          <a:prstGeom prst="curvedConnector3">
            <a:avLst>
              <a:gd fmla="val 50005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61"/>
          <p:cNvSpPr txBox="1"/>
          <p:nvPr/>
        </p:nvSpPr>
        <p:spPr>
          <a:xfrm>
            <a:off x="3411075" y="1613025"/>
            <a:ext cx="5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2010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61"/>
          <p:cNvSpPr txBox="1"/>
          <p:nvPr/>
        </p:nvSpPr>
        <p:spPr>
          <a:xfrm>
            <a:off x="533675" y="1446500"/>
            <a:ext cx="5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61"/>
          <p:cNvSpPr/>
          <p:nvPr/>
        </p:nvSpPr>
        <p:spPr>
          <a:xfrm>
            <a:off x="5306950" y="2353800"/>
            <a:ext cx="1111200" cy="984000"/>
          </a:xfrm>
          <a:prstGeom prst="can">
            <a:avLst>
              <a:gd fmla="val 25000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First public release (v0.1 beta)</a:t>
            </a:r>
            <a:endParaRPr sz="1300"/>
          </a:p>
        </p:txBody>
      </p:sp>
      <p:cxnSp>
        <p:nvCxnSpPr>
          <p:cNvPr id="400" name="Google Shape;400;p61"/>
          <p:cNvCxnSpPr>
            <a:endCxn id="399" idx="2"/>
          </p:cNvCxnSpPr>
          <p:nvPr/>
        </p:nvCxnSpPr>
        <p:spPr>
          <a:xfrm flipH="1" rot="10800000">
            <a:off x="4419550" y="2845800"/>
            <a:ext cx="887400" cy="552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61"/>
          <p:cNvCxnSpPr>
            <a:endCxn id="399" idx="2"/>
          </p:cNvCxnSpPr>
          <p:nvPr/>
        </p:nvCxnSpPr>
        <p:spPr>
          <a:xfrm flipH="1" rot="-5400000">
            <a:off x="4612600" y="2151450"/>
            <a:ext cx="1039800" cy="3489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61"/>
          <p:cNvCxnSpPr>
            <a:stCxn id="399" idx="4"/>
            <a:endCxn id="403" idx="2"/>
          </p:cNvCxnSpPr>
          <p:nvPr/>
        </p:nvCxnSpPr>
        <p:spPr>
          <a:xfrm>
            <a:off x="6418150" y="2845800"/>
            <a:ext cx="1248600" cy="603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3" name="Google Shape;403;p61"/>
          <p:cNvSpPr/>
          <p:nvPr/>
        </p:nvSpPr>
        <p:spPr>
          <a:xfrm>
            <a:off x="7666625" y="2414100"/>
            <a:ext cx="1111200" cy="984000"/>
          </a:xfrm>
          <a:prstGeom prst="can">
            <a:avLst>
              <a:gd fmla="val 25000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Latest</a:t>
            </a:r>
            <a:r>
              <a:rPr lang="en-GB" sz="1300"/>
              <a:t> public release  (v1.1 )</a:t>
            </a:r>
            <a:endParaRPr sz="1300"/>
          </a:p>
        </p:txBody>
      </p:sp>
      <p:sp>
        <p:nvSpPr>
          <p:cNvPr id="404" name="Google Shape;404;p61"/>
          <p:cNvSpPr txBox="1"/>
          <p:nvPr/>
        </p:nvSpPr>
        <p:spPr>
          <a:xfrm>
            <a:off x="7775722" y="2353639"/>
            <a:ext cx="10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May </a:t>
            </a: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2022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61"/>
          <p:cNvSpPr txBox="1"/>
          <p:nvPr/>
        </p:nvSpPr>
        <p:spPr>
          <a:xfrm>
            <a:off x="5432347" y="2288114"/>
            <a:ext cx="10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Jan</a:t>
            </a: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 2010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can do with Scikit Learn?</a:t>
            </a:r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50" y="2648250"/>
            <a:ext cx="2202426" cy="16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25" y="713000"/>
            <a:ext cx="2480850" cy="159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175" y="713000"/>
            <a:ext cx="2480850" cy="13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8600" y="640750"/>
            <a:ext cx="2290239" cy="18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2050" y="2571750"/>
            <a:ext cx="2290250" cy="198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8613" y="2733899"/>
            <a:ext cx="2960410" cy="15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2"/>
          <p:cNvSpPr txBox="1"/>
          <p:nvPr/>
        </p:nvSpPr>
        <p:spPr>
          <a:xfrm>
            <a:off x="1144200" y="2201400"/>
            <a:ext cx="14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62"/>
          <p:cNvSpPr txBox="1"/>
          <p:nvPr/>
        </p:nvSpPr>
        <p:spPr>
          <a:xfrm>
            <a:off x="4247825" y="4405700"/>
            <a:ext cx="14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2"/>
          <p:cNvSpPr txBox="1"/>
          <p:nvPr/>
        </p:nvSpPr>
        <p:spPr>
          <a:xfrm>
            <a:off x="1296600" y="4405700"/>
            <a:ext cx="14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Clustering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62"/>
          <p:cNvSpPr txBox="1"/>
          <p:nvPr/>
        </p:nvSpPr>
        <p:spPr>
          <a:xfrm>
            <a:off x="6670450" y="2170363"/>
            <a:ext cx="14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Classificat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62"/>
          <p:cNvSpPr txBox="1"/>
          <p:nvPr/>
        </p:nvSpPr>
        <p:spPr>
          <a:xfrm>
            <a:off x="3538325" y="2353800"/>
            <a:ext cx="22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Dimensionality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Reduction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62"/>
          <p:cNvSpPr txBox="1"/>
          <p:nvPr/>
        </p:nvSpPr>
        <p:spPr>
          <a:xfrm>
            <a:off x="6940775" y="4562425"/>
            <a:ext cx="14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Science</a:t>
            </a:r>
            <a:endParaRPr b="1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02" y="566650"/>
            <a:ext cx="5513025" cy="405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6179225" y="795250"/>
            <a:ext cx="2800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1" lang="en-GB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Data is the new oil.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It’s valuable, but if unrefined it cannot really be used. It has to be changed into gas, plastic, chemicals, etc to create a valuable entity that drives profitable activity; so must data be broken down, analyzed for it to have value.”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- Clive Humby, UK Mathematician and Architect of Tesco’s Clubcard.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3"/>
          <p:cNvSpPr txBox="1"/>
          <p:nvPr>
            <p:ph type="title"/>
          </p:nvPr>
        </p:nvSpPr>
        <p:spPr>
          <a:xfrm>
            <a:off x="544850" y="181400"/>
            <a:ext cx="8287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Let’s check out how to use ML in real world datasets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294450" y="544850"/>
            <a:ext cx="504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i="1" lang="en-GB">
                <a:latin typeface="Roboto"/>
                <a:ea typeface="Roboto"/>
                <a:cs typeface="Roboto"/>
                <a:sym typeface="Roboto"/>
              </a:rPr>
              <a:t>When you’re fundraising,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it’s AI.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Roboto"/>
                <a:ea typeface="Roboto"/>
                <a:cs typeface="Roboto"/>
                <a:sym typeface="Roboto"/>
              </a:rPr>
              <a:t>When you’re hiring,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it’s ML.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Roboto"/>
                <a:ea typeface="Roboto"/>
                <a:cs typeface="Roboto"/>
                <a:sym typeface="Roboto"/>
              </a:rPr>
              <a:t>When you’re implementing,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it’s Linear Regression.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Roboto"/>
                <a:ea typeface="Roboto"/>
                <a:cs typeface="Roboto"/>
                <a:sym typeface="Roboto"/>
              </a:rPr>
              <a:t>When you’re debugging,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it’s printf().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"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- Baron Schwartz, Founder and CEO of VividCortex, 2017.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75" y="1806950"/>
            <a:ext cx="4720371" cy="28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Machine Learning</a:t>
            </a:r>
            <a:endParaRPr b="1"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11700" y="620275"/>
            <a:ext cx="85206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>
                <a:solidFill>
                  <a:srgbClr val="0000FF"/>
                </a:solidFill>
              </a:rPr>
              <a:t>Machine learning</a:t>
            </a:r>
            <a:r>
              <a:rPr lang="en-GB"/>
              <a:t> is the field of study that gives computers the ability to learn without being explicitly programmed.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925" y="1373575"/>
            <a:ext cx="3576000" cy="34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2355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is impacting our life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935775"/>
            <a:ext cx="7660926" cy="29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Machine Learning can do?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89200"/>
            <a:ext cx="7515204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